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375" r:id="rId3"/>
    <p:sldId id="376" r:id="rId4"/>
    <p:sldId id="386" r:id="rId5"/>
    <p:sldId id="385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7" r:id="rId1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EAEAEA"/>
    <a:srgbClr val="0066CC"/>
    <a:srgbClr val="99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47" autoAdjust="0"/>
  </p:normalViewPr>
  <p:slideViewPr>
    <p:cSldViewPr>
      <p:cViewPr varScale="1">
        <p:scale>
          <a:sx n="69" d="100"/>
          <a:sy n="69" d="100"/>
        </p:scale>
        <p:origin x="14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6" y="-72"/>
      </p:cViewPr>
      <p:guideLst>
        <p:guide orient="horz" pos="2927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604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796" y="0"/>
            <a:ext cx="3038604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1"/>
            <a:ext cx="3038604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796" y="8831581"/>
            <a:ext cx="3038604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69C245C-48CA-49DF-B393-3E5AAA8A6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899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6967" cy="46482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798" y="0"/>
            <a:ext cx="3036967" cy="46482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EF86AD-0638-4528-A380-0E648F682184}" type="datetimeFigureOut">
              <a:rPr lang="en-US"/>
              <a:pPr>
                <a:defRPr/>
              </a:pPr>
              <a:t>4/9/2017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6538"/>
            <a:ext cx="5608975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0086"/>
            <a:ext cx="3036967" cy="46482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798" y="8830086"/>
            <a:ext cx="3036967" cy="46482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6615F0C-C283-4A54-BCDF-6D7F3D5D2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734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15069-1483-48BA-B954-B292CB04C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9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A87A0-A1FD-49F1-A45E-11D93F2C3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21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05FC9-B2F3-489D-8844-9FF514A92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88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SG" dirty="0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SG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708D7-A1F3-444D-8979-71BDE062F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5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313AB-4421-4A43-A470-E6AD99CDC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11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313AB-4421-4A43-A470-E6AD99CDC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30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313AB-4421-4A43-A470-E6AD99CDC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01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313AB-4421-4A43-A470-E6AD99CDC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1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313AB-4421-4A43-A470-E6AD99CDC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75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3313AB-4421-4A43-A470-E6AD99CDC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57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198EC-58F8-45F6-94C0-428B2FAFB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4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BC53C-5C94-487E-A95A-2F009F18D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3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9CC5F-ADFE-4E63-A6E3-1CE78A788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9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1BCBF-6103-459B-9F7B-F4FEEF219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23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32F75-9A4B-4C4A-BC9A-86289A8FE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5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916F0-FB05-4692-8364-D8C2F8B46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51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1A007-DE9E-4C09-AC8E-920C5100A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3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D2B7C-0974-43E6-AC0E-87DF7D457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A3313AB-4421-4A43-A470-E6AD99CDC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676400"/>
          </a:xfrm>
        </p:spPr>
        <p:txBody>
          <a:bodyPr/>
          <a:lstStyle/>
          <a:p>
            <a:r>
              <a:rPr lang="en-US" sz="3200" b="1" dirty="0" smtClean="0"/>
              <a:t>Key Considerations for Blended Learning</a:t>
            </a:r>
            <a:endParaRPr lang="en-US" sz="3200" dirty="0" smtClean="0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553200" cy="1676400"/>
          </a:xfrm>
        </p:spPr>
        <p:txBody>
          <a:bodyPr/>
          <a:lstStyle/>
          <a:p>
            <a:r>
              <a:rPr lang="en-US" sz="1600" dirty="0" smtClean="0"/>
              <a:t>By</a:t>
            </a:r>
          </a:p>
          <a:p>
            <a:pPr algn="l"/>
            <a:r>
              <a:rPr lang="en-US" sz="1600" dirty="0" err="1" smtClean="0"/>
              <a:t>Khee</a:t>
            </a:r>
            <a:r>
              <a:rPr lang="en-US" sz="1600" dirty="0" smtClean="0"/>
              <a:t> L. Foo			Wing S. Cheung</a:t>
            </a:r>
          </a:p>
          <a:p>
            <a:pPr algn="l"/>
            <a:r>
              <a:rPr lang="en-US" sz="1600" dirty="0" smtClean="0"/>
              <a:t>ST Kinetics			National Institute of Ed</a:t>
            </a:r>
          </a:p>
          <a:p>
            <a:pPr algn="l"/>
            <a:r>
              <a:rPr lang="en-US" sz="1600" dirty="0" smtClean="0"/>
              <a:t>Singapore			Nanyang Technological </a:t>
            </a:r>
            <a:r>
              <a:rPr lang="en-US" sz="1600" dirty="0" err="1" smtClean="0"/>
              <a:t>Uni</a:t>
            </a:r>
            <a:endParaRPr lang="en-US" sz="1600" dirty="0" smtClean="0"/>
          </a:p>
          <a:p>
            <a:pPr algn="l"/>
            <a:r>
              <a:rPr lang="en-US" sz="1600" dirty="0"/>
              <a:t>	</a:t>
            </a:r>
            <a:r>
              <a:rPr lang="en-US" sz="1600" dirty="0" smtClean="0"/>
              <a:t>			Singapore</a:t>
            </a:r>
          </a:p>
        </p:txBody>
      </p:sp>
      <p:pic>
        <p:nvPicPr>
          <p:cNvPr id="2052" name="Picture 6" descr="LOGO(Colour)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1379538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826477" y="609600"/>
            <a:ext cx="7848600" cy="5791200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Common emphasis on learning outcome</a:t>
            </a:r>
          </a:p>
          <a:p>
            <a:pPr marL="765175" lvl="1" indent="-255588" eaLnBrk="1" hangingPunct="1"/>
            <a:r>
              <a:rPr lang="en-US" altLang="en-US" sz="2400" dirty="0" smtClean="0"/>
              <a:t>Clarity of the learning outcome,</a:t>
            </a:r>
          </a:p>
          <a:p>
            <a:pPr marL="765175" lvl="1" indent="-255588" eaLnBrk="1" hangingPunct="1"/>
            <a:r>
              <a:rPr lang="en-US" altLang="en-US" sz="2400" dirty="0" smtClean="0"/>
              <a:t>Learning outcome is the focus of the blended package</a:t>
            </a:r>
          </a:p>
          <a:p>
            <a:pPr marL="765175" lvl="1" indent="-255588" eaLnBrk="1" hangingPunct="1"/>
            <a:r>
              <a:rPr lang="en-US" altLang="en-US" sz="2400" dirty="0" smtClean="0"/>
              <a:t>Blended learning package should support the learner to achieve the stated learning outcome. </a:t>
            </a:r>
          </a:p>
          <a:p>
            <a:pPr marL="765175" lvl="1" indent="-255588" eaLnBrk="1" hangingPunct="1"/>
            <a:r>
              <a:rPr lang="en-US" altLang="en-US" sz="2400" dirty="0" smtClean="0"/>
              <a:t>Avoid irrelevant and ineffective instructional activities.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19100" y="4572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Findings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897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826477" y="609600"/>
            <a:ext cx="7848600" cy="5791200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Risk of excessive online learning in blended design</a:t>
            </a:r>
          </a:p>
          <a:p>
            <a:pPr marL="765175" lvl="1" indent="-255588" eaLnBrk="1" hangingPunct="1"/>
            <a:r>
              <a:rPr lang="en-US" altLang="en-US" sz="2400" dirty="0" smtClean="0"/>
              <a:t>Three instructional designers suggested no more than 40% of online activity based on their experience.</a:t>
            </a:r>
          </a:p>
          <a:p>
            <a:pPr marL="765175" lvl="1" indent="-255588" eaLnBrk="1" hangingPunct="1"/>
            <a:r>
              <a:rPr lang="en-US" altLang="en-US" sz="2400" dirty="0" smtClean="0"/>
              <a:t>Instructional designers noted that many of their learners were inclined to compromise on the online learning demands whenever they faced competing demand.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19100" y="4572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Findings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521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826477" y="609600"/>
            <a:ext cx="7848600" cy="5791200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Choice of learning technologies – keep it simple</a:t>
            </a:r>
          </a:p>
          <a:p>
            <a:pPr marL="765175" lvl="1" indent="-255588" eaLnBrk="1" hangingPunct="1"/>
            <a:r>
              <a:rPr lang="en-US" altLang="en-US" sz="2400" dirty="0" smtClean="0"/>
              <a:t>Easy to learn and use</a:t>
            </a:r>
          </a:p>
          <a:p>
            <a:pPr marL="765175" lvl="1" indent="-255588" eaLnBrk="1" hangingPunct="1"/>
            <a:r>
              <a:rPr lang="en-US" altLang="en-US" sz="2400" dirty="0" smtClean="0"/>
              <a:t>Easy to implement</a:t>
            </a:r>
          </a:p>
          <a:p>
            <a:pPr marL="765175" lvl="1" indent="-255588" eaLnBrk="1" hangingPunct="1"/>
            <a:r>
              <a:rPr lang="en-US" altLang="en-US" sz="2400" dirty="0" smtClean="0"/>
              <a:t>Easy to maintain</a:t>
            </a:r>
          </a:p>
          <a:p>
            <a:pPr marL="765175" lvl="1" indent="-255588" eaLnBrk="1" hangingPunct="1"/>
            <a:r>
              <a:rPr lang="en-US" altLang="en-US" sz="2400" dirty="0" smtClean="0"/>
              <a:t>Provision of good technical support</a:t>
            </a:r>
          </a:p>
          <a:p>
            <a:pPr marL="765175" lvl="1" indent="-255588" eaLnBrk="1" hangingPunct="1"/>
            <a:r>
              <a:rPr lang="en-US" altLang="en-US" sz="2400" dirty="0" smtClean="0"/>
              <a:t>Value add of technology should be greater than the effort of implementation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45477" y="4572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Findings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908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826477" y="609600"/>
            <a:ext cx="7848600" cy="5791200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Interviewed only 7 blended learning instructional designers.</a:t>
            </a:r>
          </a:p>
          <a:p>
            <a:pPr marL="365125" indent="-255588" eaLnBrk="1" hangingPunct="1"/>
            <a:r>
              <a:rPr lang="en-US" altLang="en-US" dirty="0" smtClean="0"/>
              <a:t>All the instructional designers worked in Singapore.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19100" y="4572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Limitations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442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800100" y="1143000"/>
            <a:ext cx="7848600" cy="4800600"/>
          </a:xfrm>
        </p:spPr>
        <p:txBody>
          <a:bodyPr lIns="54864" tIns="91440">
            <a:normAutofit/>
          </a:bodyPr>
          <a:lstStyle/>
          <a:p>
            <a:pPr marL="119062" indent="0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sz="2000" dirty="0" smtClean="0"/>
              <a:t>The instructional designers tend to agree that blended learning is the combination of face-to-face mode and e-learning mode with the support of Computer Mediated Communications (CMC).</a:t>
            </a:r>
          </a:p>
          <a:p>
            <a:pPr marL="365125" indent="-255588" eaLnBrk="1" hangingPunct="1"/>
            <a:r>
              <a:rPr lang="en-US" altLang="en-US" sz="2000" dirty="0" smtClean="0"/>
              <a:t>Blended learning offers flexibility for the learners.</a:t>
            </a:r>
          </a:p>
          <a:p>
            <a:pPr marL="365125" indent="-255588" eaLnBrk="1" hangingPunct="1"/>
            <a:r>
              <a:rPr lang="en-US" altLang="en-US" sz="2000" dirty="0" smtClean="0"/>
              <a:t>There is no standard approach to design blended learning package.</a:t>
            </a:r>
          </a:p>
          <a:p>
            <a:pPr marL="365125" indent="-255588" eaLnBrk="1" hangingPunct="1"/>
            <a:r>
              <a:rPr lang="en-US" altLang="en-US" sz="2000" dirty="0" smtClean="0"/>
              <a:t>Pedagogical design and learning outcomes are the two key issues in designing blended learning package.</a:t>
            </a:r>
          </a:p>
          <a:p>
            <a:pPr marL="365125" indent="-255588" eaLnBrk="1" hangingPunct="1"/>
            <a:r>
              <a:rPr lang="en-US" altLang="en-US" sz="2000" dirty="0" smtClean="0"/>
              <a:t>The chosen technologies should be easy to learn, easy to use, easy to maintain, and easy to implement.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39882" y="7620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Conclusion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096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52600"/>
            <a:ext cx="2945738" cy="44695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9600" y="3415881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0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Thank you</a:t>
            </a:r>
            <a:endParaRPr lang="en-SG" sz="4000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59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Overview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828800"/>
            <a:ext cx="7086600" cy="4572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Definition of Blended Learning</a:t>
            </a:r>
          </a:p>
          <a:p>
            <a:pPr eaLnBrk="1" hangingPunct="1"/>
            <a:r>
              <a:rPr lang="en-US" altLang="en-US" dirty="0" smtClean="0"/>
              <a:t>Our Study</a:t>
            </a:r>
          </a:p>
          <a:p>
            <a:pPr lvl="1" eaLnBrk="1" hangingPunct="1"/>
            <a:r>
              <a:rPr lang="en-US" altLang="en-US" dirty="0" smtClean="0"/>
              <a:t>Research Question</a:t>
            </a:r>
          </a:p>
          <a:p>
            <a:pPr lvl="1" eaLnBrk="1" hangingPunct="1"/>
            <a:r>
              <a:rPr lang="en-US" altLang="en-US" dirty="0" smtClean="0"/>
              <a:t>Methodology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Findings</a:t>
            </a:r>
          </a:p>
          <a:p>
            <a:pPr lvl="1" eaLnBrk="1" hangingPunct="1"/>
            <a:r>
              <a:rPr lang="en-US" altLang="en-US" dirty="0" smtClean="0"/>
              <a:t>Limitation</a:t>
            </a:r>
          </a:p>
          <a:p>
            <a:pPr lvl="1" eaLnBrk="1" hangingPunct="1"/>
            <a:r>
              <a:rPr lang="en-US" altLang="en-US" dirty="0" smtClean="0"/>
              <a:t>Conclusion</a:t>
            </a:r>
          </a:p>
          <a:p>
            <a:pPr lvl="1"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640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57313"/>
            <a:ext cx="7620000" cy="4525962"/>
          </a:xfrm>
        </p:spPr>
        <p:txBody>
          <a:bodyPr lIns="54864" tIns="91440">
            <a:normAutofit fontScale="92500" lnSpcReduction="10000"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576262" indent="-457200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Combining instructional modalities (</a:t>
            </a:r>
            <a:r>
              <a:rPr lang="en-US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or delivery Media) (</a:t>
            </a:r>
            <a:r>
              <a:rPr lang="en-US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Bersin</a:t>
            </a:r>
            <a:r>
              <a:rPr lang="en-US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&amp; Associate, 2003)</a:t>
            </a:r>
          </a:p>
          <a:p>
            <a:pPr marL="576262" indent="-457200" eaLnBrk="1" fontAlgn="auto" hangingPunct="1">
              <a:spcAft>
                <a:spcPts val="0"/>
              </a:spcAft>
              <a:defRPr/>
            </a:pP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76262" indent="-457200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Combining instructional methods </a:t>
            </a:r>
            <a:r>
              <a:rPr lang="en-US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(Driscoll, 2002)</a:t>
            </a:r>
          </a:p>
          <a:p>
            <a:pPr marL="576262" indent="-457200" eaLnBrk="1" fontAlgn="auto" hangingPunct="1">
              <a:spcAft>
                <a:spcPts val="0"/>
              </a:spcAft>
              <a:defRPr/>
            </a:pP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76262" indent="-457200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Combining online and face-to-face instruction </a:t>
            </a:r>
            <a:r>
              <a:rPr lang="en-US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(Ward &amp; </a:t>
            </a:r>
            <a:r>
              <a:rPr lang="en-US" sz="2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LaBranche</a:t>
            </a:r>
            <a:r>
              <a:rPr lang="en-US" sz="2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2003).</a:t>
            </a:r>
            <a:endParaRPr lang="en-SG" sz="2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81000" y="7874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>
                <a:solidFill>
                  <a:srgbClr val="003399"/>
                </a:solidFill>
                <a:latin typeface="+mj-lt"/>
              </a:rPr>
              <a:t>Definition of Blended Learning</a:t>
            </a:r>
          </a:p>
        </p:txBody>
      </p:sp>
    </p:spTree>
    <p:extLst>
      <p:ext uri="{BB962C8B-B14F-4D97-AF65-F5344CB8AC3E}">
        <p14:creationId xmlns:p14="http://schemas.microsoft.com/office/powerpoint/2010/main" val="284254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57313"/>
            <a:ext cx="7848600" cy="4525962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The research question seeks to address the design principles that occupy the minds of instructional designers whenever they design blended learning packages.</a:t>
            </a:r>
            <a:endParaRPr lang="en-US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81000" y="7874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Research Question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018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57313"/>
            <a:ext cx="7620000" cy="4525962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/>
              <a:t>A qualitative research interview design</a:t>
            </a:r>
          </a:p>
          <a:p>
            <a:pPr marL="365125" indent="-255588" eaLnBrk="1" hangingPunct="1"/>
            <a:r>
              <a:rPr lang="en-US" altLang="en-US" dirty="0"/>
              <a:t>Seven </a:t>
            </a:r>
            <a:r>
              <a:rPr lang="en-US" altLang="en-US" dirty="0" smtClean="0"/>
              <a:t>blended learning instructional designers</a:t>
            </a:r>
            <a:endParaRPr lang="en-US" altLang="en-US" dirty="0"/>
          </a:p>
          <a:p>
            <a:pPr marL="765175" lvl="1" indent="-255588" eaLnBrk="1" hangingPunct="1"/>
            <a:r>
              <a:rPr lang="en-US" altLang="en-US" dirty="0"/>
              <a:t>5 Male / 2 Female</a:t>
            </a:r>
          </a:p>
          <a:p>
            <a:pPr marL="765175" lvl="1" indent="-255588" eaLnBrk="1" hangingPunct="1"/>
            <a:r>
              <a:rPr lang="en-US" altLang="en-US" dirty="0"/>
              <a:t>Aged 35 to 55 years old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81000" y="7874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Methodology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69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57313"/>
            <a:ext cx="7848600" cy="4525962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Convergence on the accepted definition</a:t>
            </a:r>
          </a:p>
          <a:p>
            <a:pPr marL="765175" lvl="1" indent="-255588" eaLnBrk="1" hangingPunct="1"/>
            <a:r>
              <a:rPr lang="en-US" altLang="en-US" sz="2400" dirty="0" smtClean="0"/>
              <a:t>Blended learning is the combination of face-to-face learning with the use of computer mediated communication.</a:t>
            </a:r>
          </a:p>
          <a:p>
            <a:pPr marL="765175" lvl="1" indent="-255588" eaLnBrk="1" hangingPunct="1"/>
            <a:r>
              <a:rPr lang="en-US" altLang="en-US" sz="2400" dirty="0" smtClean="0"/>
              <a:t>Blended learning environment does not only include computers and internet, it also includes smart phones, laptops, tablets, and content in CDs.</a:t>
            </a:r>
            <a:endParaRPr lang="en-US" altLang="en-US" sz="24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81000" y="7874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Findings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2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57313"/>
            <a:ext cx="7848600" cy="4525962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Instructional designers’ motivation for embracing blended learning</a:t>
            </a:r>
          </a:p>
          <a:p>
            <a:pPr marL="765175" lvl="1" indent="-255588" eaLnBrk="1" hangingPunct="1"/>
            <a:r>
              <a:rPr lang="en-US" altLang="en-US" sz="2400" dirty="0" smtClean="0"/>
              <a:t>allows a learner </a:t>
            </a:r>
          </a:p>
          <a:p>
            <a:pPr marL="1165225" lvl="2" indent="-255588" eaLnBrk="1" hangingPunct="1"/>
            <a:r>
              <a:rPr lang="en-US" altLang="en-US" sz="2000" dirty="0" smtClean="0"/>
              <a:t>to learn at his own pace so that he is comfortable,</a:t>
            </a:r>
          </a:p>
          <a:p>
            <a:pPr marL="1165225" lvl="2" indent="-255588" eaLnBrk="1" hangingPunct="1"/>
            <a:r>
              <a:rPr lang="en-US" altLang="en-US" sz="2000" dirty="0" smtClean="0"/>
              <a:t>to access a wider pool of subject matter experts,</a:t>
            </a:r>
          </a:p>
          <a:p>
            <a:pPr marL="1165225" lvl="2" indent="-255588" eaLnBrk="1" hangingPunct="1"/>
            <a:r>
              <a:rPr lang="en-US" altLang="en-US" sz="2000" dirty="0"/>
              <a:t>f</a:t>
            </a:r>
            <a:r>
              <a:rPr lang="en-US" altLang="en-US" sz="2000" dirty="0" smtClean="0"/>
              <a:t>lexible learning environment,</a:t>
            </a:r>
          </a:p>
          <a:p>
            <a:pPr marL="765175" lvl="1" indent="-255588" eaLnBrk="1" hangingPunct="1"/>
            <a:r>
              <a:rPr lang="en-US" altLang="en-US" sz="2400" dirty="0" smtClean="0"/>
              <a:t>allows faculty members to have the flexibility to engage students online and provide on-site support for students.</a:t>
            </a:r>
            <a:endParaRPr lang="en-US" altLang="en-US" sz="24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81000" y="7874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Findings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13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609600" y="1357313"/>
            <a:ext cx="7848600" cy="4525962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No standard approach to blended learning</a:t>
            </a:r>
          </a:p>
          <a:p>
            <a:pPr marL="765175" lvl="1" indent="-255588" eaLnBrk="1" hangingPunct="1"/>
            <a:r>
              <a:rPr lang="en-US" altLang="en-US" sz="2400" dirty="0"/>
              <a:t>T</a:t>
            </a:r>
            <a:r>
              <a:rPr lang="en-US" altLang="en-US" sz="2400" dirty="0" smtClean="0"/>
              <a:t>wo instructional designers used ADDIE model.</a:t>
            </a:r>
          </a:p>
          <a:p>
            <a:pPr marL="765175" lvl="1" indent="-255588" eaLnBrk="1" hangingPunct="1"/>
            <a:r>
              <a:rPr lang="en-US" altLang="en-US" sz="2400" dirty="0" smtClean="0"/>
              <a:t>Five instructional designers used Rapid Prototyping model.</a:t>
            </a:r>
          </a:p>
          <a:p>
            <a:pPr marL="765175" lvl="1" indent="-255588" eaLnBrk="1" hangingPunct="1"/>
            <a:r>
              <a:rPr lang="en-US" altLang="en-US" sz="2400" dirty="0" smtClean="0"/>
              <a:t>Some of them use 50-50 blended approach as the starting point.</a:t>
            </a:r>
            <a:endParaRPr lang="en-US" altLang="en-US" sz="24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81000" y="7874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Findings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027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4294967295"/>
          </p:nvPr>
        </p:nvSpPr>
        <p:spPr>
          <a:xfrm>
            <a:off x="826477" y="609600"/>
            <a:ext cx="7848600" cy="5791200"/>
          </a:xfrm>
        </p:spPr>
        <p:txBody>
          <a:bodyPr lIns="54864" tIns="91440">
            <a:normAutofit/>
          </a:bodyPr>
          <a:lstStyle/>
          <a:p>
            <a:pPr marL="438150" indent="-31908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latin typeface="Cambria" pitchFamily="18" charset="0"/>
            </a:endParaRPr>
          </a:p>
          <a:p>
            <a:pPr marL="365125" indent="-255588" eaLnBrk="1" hangingPunct="1"/>
            <a:r>
              <a:rPr lang="en-US" altLang="en-US" dirty="0" smtClean="0"/>
              <a:t>Common emphasis on pedagogical design</a:t>
            </a:r>
          </a:p>
          <a:p>
            <a:pPr marL="765175" lvl="1" indent="-255588" eaLnBrk="1" hangingPunct="1"/>
            <a:r>
              <a:rPr lang="en-US" altLang="en-US" sz="2400" dirty="0" smtClean="0"/>
              <a:t>Pedagogical approach refers to the specifics of instructional approaches and strategies to be used</a:t>
            </a:r>
          </a:p>
          <a:p>
            <a:pPr marL="765175" lvl="1" indent="-255588" eaLnBrk="1" hangingPunct="1"/>
            <a:r>
              <a:rPr lang="en-US" altLang="en-US" sz="2400" dirty="0" smtClean="0"/>
              <a:t>“…the designer must be very clear how the desired learning outcomes can be achieved.  This requires a clear understanding of how the different components in a blended learning package will contribute towards the overall learning experience.”</a:t>
            </a:r>
          </a:p>
          <a:p>
            <a:pPr marL="509587" lvl="1" indent="0" eaLnBrk="1" hangingPunct="1">
              <a:buNone/>
            </a:pPr>
            <a:endParaRPr lang="en-US" altLang="en-US" sz="2400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19100" y="457200"/>
            <a:ext cx="8229600" cy="1139825"/>
          </a:xfrm>
          <a:prstGeom prst="rect">
            <a:avLst/>
          </a:prstGeom>
          <a:noFill/>
          <a:ln/>
        </p:spPr>
        <p:txBody>
          <a:bodyPr/>
          <a:lstStyle/>
          <a:p>
            <a:pPr algn="ctr" eaLnBrk="1" hangingPunct="1"/>
            <a:r>
              <a:rPr lang="en-US" altLang="en-US" sz="3600" dirty="0" smtClean="0">
                <a:solidFill>
                  <a:srgbClr val="003399"/>
                </a:solidFill>
                <a:latin typeface="+mj-lt"/>
              </a:rPr>
              <a:t>Findings</a:t>
            </a:r>
            <a:endParaRPr lang="en-US" altLang="en-US" sz="3600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68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4949</TotalTime>
  <Words>539</Words>
  <Application>Microsoft Office PowerPoint</Application>
  <PresentationFormat>On-screen Show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Cambria</vt:lpstr>
      <vt:lpstr>Helvetica</vt:lpstr>
      <vt:lpstr>Times New Roman</vt:lpstr>
      <vt:lpstr>Wingdings 2</vt:lpstr>
      <vt:lpstr>Default Design</vt:lpstr>
      <vt:lpstr>Key Considerations for Blended Learning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NIE/NTU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IS/SOE</dc:creator>
  <cp:lastModifiedBy>CHEUNG Wing Sum (LST)</cp:lastModifiedBy>
  <cp:revision>267</cp:revision>
  <cp:lastPrinted>2017-04-08T04:42:56Z</cp:lastPrinted>
  <dcterms:created xsi:type="dcterms:W3CDTF">1998-11-19T08:56:02Z</dcterms:created>
  <dcterms:modified xsi:type="dcterms:W3CDTF">2017-04-09T15:30:58Z</dcterms:modified>
</cp:coreProperties>
</file>